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Proxima Nova"/>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20A519-B3C9-4656-A30D-432E26948674}">
  <a:tblStyle styleId="{0520A519-B3C9-4656-A30D-432E2694867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ProximaNova-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roximaNova-italic.fntdata"/><Relationship Id="rId25" Type="http://schemas.openxmlformats.org/officeDocument/2006/relationships/font" Target="fonts/ProximaNova-bold.fntdata"/><Relationship Id="rId27" Type="http://schemas.openxmlformats.org/officeDocument/2006/relationships/font" Target="fonts/ProximaNova-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04013cb45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04013cb45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4013cb45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4013cb45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71034c6b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71034c6b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7081331d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7081331d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7081331d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07081331d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4013cb45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4013cb45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70eae463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70eae463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7081331d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7081331d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06cc2a40f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06cc2a40f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06cc2a40f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06cc2a40f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07081331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07081331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07081331d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07081331d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071034c6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071034c6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4013cb4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04013cb4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4013cb4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04013cb4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4013cb45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4013cb45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prism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docs.google.com/presentation/d/1A_bfAHTupukvotYuPRSJx8sUBumDzCrwn0P_m3C8rc0/edit#slide=id.g1039cda764e_0_141" TargetMode="External"/><Relationship Id="rId4" Type="http://schemas.openxmlformats.org/officeDocument/2006/relationships/hyperlink" Target="https://ui.adsabs.harvard.edu/abs/2002AJ....124..266P/abstract" TargetMode="External"/><Relationship Id="rId5" Type="http://schemas.openxmlformats.org/officeDocument/2006/relationships/hyperlink" Target="https://users.obs.carnegiescience.edu/peng/work/galfit/README.pdf" TargetMode="External"/><Relationship Id="rId6" Type="http://schemas.openxmlformats.org/officeDocument/2006/relationships/hyperlink" Target="https://www.gnu.org/software/parallel/parallel_tutorial.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8.jpg"/><Relationship Id="rId5" Type="http://schemas.openxmlformats.org/officeDocument/2006/relationships/image" Target="../media/image1.jpg"/><Relationship Id="rId6"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0" y="76200"/>
            <a:ext cx="9144000" cy="5143500"/>
          </a:xfrm>
          <a:prstGeom prst="rect">
            <a:avLst/>
          </a:prstGeom>
          <a:noFill/>
          <a:ln>
            <a:noFill/>
          </a:ln>
        </p:spPr>
      </p:pic>
      <p:sp>
        <p:nvSpPr>
          <p:cNvPr id="60" name="Google Shape;60;p13"/>
          <p:cNvSpPr txBox="1"/>
          <p:nvPr>
            <p:ph type="ctrTitle"/>
          </p:nvPr>
        </p:nvSpPr>
        <p:spPr>
          <a:xfrm>
            <a:off x="311700" y="589100"/>
            <a:ext cx="8520600" cy="1859700"/>
          </a:xfrm>
          <a:prstGeom prst="rect">
            <a:avLst/>
          </a:prstGeom>
          <a:effectLst>
            <a:outerShdw blurRad="100013" rotWithShape="0" algn="bl" dir="6840000" dist="57150">
              <a:srgbClr val="EFEFEF">
                <a:alpha val="69000"/>
              </a:srgbClr>
            </a:outerShdw>
          </a:effectLst>
        </p:spPr>
        <p:txBody>
          <a:bodyPr anchorCtr="0" anchor="b" bIns="91425" lIns="91425" spcFirstLastPara="1" rIns="91425" wrap="square" tIns="91425">
            <a:normAutofit/>
          </a:bodyPr>
          <a:lstStyle/>
          <a:p>
            <a:pPr indent="0" lvl="0" marL="0" rtl="0" algn="l">
              <a:spcBef>
                <a:spcPts val="0"/>
              </a:spcBef>
              <a:spcAft>
                <a:spcPts val="0"/>
              </a:spcAft>
              <a:buNone/>
            </a:pPr>
            <a:r>
              <a:rPr lang="en" sz="5400">
                <a:solidFill>
                  <a:srgbClr val="EFEFEF"/>
                </a:solidFill>
              </a:rPr>
              <a:t>GalFIT </a:t>
            </a:r>
            <a:r>
              <a:rPr lang="en" sz="5400">
                <a:solidFill>
                  <a:srgbClr val="EFEFEF"/>
                </a:solidFill>
              </a:rPr>
              <a:t>with </a:t>
            </a:r>
            <a:endParaRPr sz="5400">
              <a:solidFill>
                <a:srgbClr val="EFEFEF"/>
              </a:solidFill>
            </a:endParaRPr>
          </a:p>
          <a:p>
            <a:pPr indent="0" lvl="0" marL="0" rtl="0" algn="l">
              <a:spcBef>
                <a:spcPts val="0"/>
              </a:spcBef>
              <a:spcAft>
                <a:spcPts val="0"/>
              </a:spcAft>
              <a:buNone/>
            </a:pPr>
            <a:r>
              <a:rPr lang="en" sz="5400">
                <a:solidFill>
                  <a:srgbClr val="EFEFEF"/>
                </a:solidFill>
              </a:rPr>
              <a:t>Parallel Processing</a:t>
            </a:r>
            <a:endParaRPr sz="5400">
              <a:solidFill>
                <a:srgbClr val="EFEFEF"/>
              </a:solidFill>
            </a:endParaRPr>
          </a:p>
        </p:txBody>
      </p:sp>
      <p:sp>
        <p:nvSpPr>
          <p:cNvPr id="61" name="Google Shape;61;p13"/>
          <p:cNvSpPr txBox="1"/>
          <p:nvPr/>
        </p:nvSpPr>
        <p:spPr>
          <a:xfrm>
            <a:off x="543800" y="4112525"/>
            <a:ext cx="542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3F3F3"/>
                </a:solidFill>
              </a:rPr>
              <a:t>Bailey Cross, Ammar Malik, Ben McColgan, Shah Hassan Syed</a:t>
            </a:r>
            <a:endParaRPr>
              <a:solidFill>
                <a:srgbClr val="F3F3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Second Roadblock</a:t>
            </a:r>
            <a:endParaRPr/>
          </a:p>
        </p:txBody>
      </p:sp>
      <p:sp>
        <p:nvSpPr>
          <p:cNvPr id="128" name="Google Shape;128;p22"/>
          <p:cNvSpPr txBox="1"/>
          <p:nvPr>
            <p:ph idx="1" type="body"/>
          </p:nvPr>
        </p:nvSpPr>
        <p:spPr>
          <a:xfrm>
            <a:off x="311700" y="1152475"/>
            <a:ext cx="52464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GALFIT doesn’t run on FreeBSD so what do we do?</a:t>
            </a:r>
            <a:endParaRPr sz="2000"/>
          </a:p>
          <a:p>
            <a:pPr indent="0" lvl="0" marL="0" rtl="0" algn="l">
              <a:spcBef>
                <a:spcPts val="1200"/>
              </a:spcBef>
              <a:spcAft>
                <a:spcPts val="0"/>
              </a:spcAft>
              <a:buNone/>
            </a:pPr>
            <a:r>
              <a:rPr lang="en" sz="2000"/>
              <a:t>Luckily Dr. Teresco was nice enough to set us up on an ITS server using OpenNebula.</a:t>
            </a:r>
            <a:endParaRPr sz="2000"/>
          </a:p>
          <a:p>
            <a:pPr indent="0" lvl="0" marL="0" rtl="0" algn="l">
              <a:spcBef>
                <a:spcPts val="1200"/>
              </a:spcBef>
              <a:spcAft>
                <a:spcPts val="1200"/>
              </a:spcAft>
              <a:buNone/>
            </a:pPr>
            <a:r>
              <a:rPr lang="en" sz="2000"/>
              <a:t>This allowed us to use a virtual debian server so that we can run GALFIT on our data.</a:t>
            </a:r>
            <a:endParaRPr sz="2000"/>
          </a:p>
        </p:txBody>
      </p:sp>
      <p:pic>
        <p:nvPicPr>
          <p:cNvPr id="129" name="Google Shape;129;p22"/>
          <p:cNvPicPr preferRelativeResize="0"/>
          <p:nvPr/>
        </p:nvPicPr>
        <p:blipFill>
          <a:blip r:embed="rId3">
            <a:alphaModFix/>
          </a:blip>
          <a:stretch>
            <a:fillRect/>
          </a:stretch>
        </p:blipFill>
        <p:spPr>
          <a:xfrm>
            <a:off x="5558100" y="2208650"/>
            <a:ext cx="3281100" cy="1224825"/>
          </a:xfrm>
          <a:prstGeom prst="rect">
            <a:avLst/>
          </a:prstGeom>
          <a:noFill/>
          <a:ln>
            <a:noFill/>
          </a:ln>
        </p:spPr>
      </p:pic>
      <p:pic>
        <p:nvPicPr>
          <p:cNvPr id="130" name="Google Shape;130;p22"/>
          <p:cNvPicPr preferRelativeResize="0"/>
          <p:nvPr/>
        </p:nvPicPr>
        <p:blipFill>
          <a:blip r:embed="rId4">
            <a:alphaModFix/>
          </a:blip>
          <a:stretch>
            <a:fillRect/>
          </a:stretch>
        </p:blipFill>
        <p:spPr>
          <a:xfrm>
            <a:off x="5741325" y="445025"/>
            <a:ext cx="2914650" cy="1571625"/>
          </a:xfrm>
          <a:prstGeom prst="rect">
            <a:avLst/>
          </a:prstGeom>
          <a:noFill/>
          <a:ln>
            <a:noFill/>
          </a:ln>
        </p:spPr>
      </p:pic>
      <p:pic>
        <p:nvPicPr>
          <p:cNvPr id="131" name="Google Shape;131;p22"/>
          <p:cNvPicPr preferRelativeResize="0"/>
          <p:nvPr/>
        </p:nvPicPr>
        <p:blipFill>
          <a:blip r:embed="rId5">
            <a:alphaModFix/>
          </a:blip>
          <a:stretch>
            <a:fillRect/>
          </a:stretch>
        </p:blipFill>
        <p:spPr>
          <a:xfrm>
            <a:off x="5887825" y="3625487"/>
            <a:ext cx="2621639" cy="13656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GNU Parallel</a:t>
            </a:r>
            <a:endParaRPr/>
          </a:p>
        </p:txBody>
      </p:sp>
      <p:sp>
        <p:nvSpPr>
          <p:cNvPr id="137" name="Google Shape;137;p23"/>
          <p:cNvSpPr txBox="1"/>
          <p:nvPr>
            <p:ph idx="1" type="body"/>
          </p:nvPr>
        </p:nvSpPr>
        <p:spPr>
          <a:xfrm>
            <a:off x="311700" y="1152475"/>
            <a:ext cx="5230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What is GNU Parallel?</a:t>
            </a:r>
            <a:endParaRPr sz="2000"/>
          </a:p>
          <a:p>
            <a:pPr indent="0" lvl="0" marL="0" rtl="0" algn="l">
              <a:spcBef>
                <a:spcPts val="1200"/>
              </a:spcBef>
              <a:spcAft>
                <a:spcPts val="0"/>
              </a:spcAft>
              <a:buNone/>
            </a:pPr>
            <a:r>
              <a:t/>
            </a:r>
            <a:endParaRPr/>
          </a:p>
          <a:p>
            <a:pPr indent="0" lvl="0" marL="0" rtl="0" algn="l">
              <a:spcBef>
                <a:spcPts val="1200"/>
              </a:spcBef>
              <a:spcAft>
                <a:spcPts val="0"/>
              </a:spcAft>
              <a:buNone/>
            </a:pPr>
            <a:r>
              <a:rPr lang="en" sz="2000"/>
              <a:t>“GNU Parallel is a shell utility for executing jobs in parallel. It can parse multiple inputs, thereby running your script or command against sets of data at the same time.”</a:t>
            </a:r>
            <a:endParaRPr sz="2000"/>
          </a:p>
          <a:p>
            <a:pPr indent="0" lvl="0" marL="0" rtl="0" algn="l">
              <a:spcBef>
                <a:spcPts val="1200"/>
              </a:spcBef>
              <a:spcAft>
                <a:spcPts val="1200"/>
              </a:spcAft>
              <a:buNone/>
            </a:pPr>
            <a:r>
              <a:t/>
            </a:r>
            <a:endParaRPr/>
          </a:p>
        </p:txBody>
      </p:sp>
      <p:pic>
        <p:nvPicPr>
          <p:cNvPr id="138" name="Google Shape;138;p23"/>
          <p:cNvPicPr preferRelativeResize="0"/>
          <p:nvPr/>
        </p:nvPicPr>
        <p:blipFill>
          <a:blip r:embed="rId3">
            <a:alphaModFix/>
          </a:blip>
          <a:stretch>
            <a:fillRect/>
          </a:stretch>
        </p:blipFill>
        <p:spPr>
          <a:xfrm>
            <a:off x="5647038" y="1283275"/>
            <a:ext cx="2733675" cy="167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GNU Parallel Bash Script:</a:t>
            </a:r>
            <a:endParaRPr/>
          </a:p>
        </p:txBody>
      </p:sp>
      <p:sp>
        <p:nvSpPr>
          <p:cNvPr id="144" name="Google Shape;144;p24"/>
          <p:cNvSpPr txBox="1"/>
          <p:nvPr>
            <p:ph idx="1" type="body"/>
          </p:nvPr>
        </p:nvSpPr>
        <p:spPr>
          <a:xfrm>
            <a:off x="50" y="1152475"/>
            <a:ext cx="9144000" cy="3822000"/>
          </a:xfrm>
          <a:prstGeom prst="rect">
            <a:avLst/>
          </a:prstGeom>
        </p:spPr>
        <p:txBody>
          <a:bodyPr anchorCtr="0" anchor="t" bIns="91425" lIns="91425" spcFirstLastPara="1" rIns="91425" wrap="square" tIns="91425">
            <a:normAutofit fontScale="92500"/>
          </a:bodyPr>
          <a:lstStyle/>
          <a:p>
            <a:pPr indent="0" lvl="0" marL="0" rtl="0" algn="l">
              <a:lnSpc>
                <a:spcPct val="150000"/>
              </a:lnSpc>
              <a:spcBef>
                <a:spcPts val="0"/>
              </a:spcBef>
              <a:spcAft>
                <a:spcPts val="0"/>
              </a:spcAft>
              <a:buNone/>
            </a:pPr>
            <a:r>
              <a:rPr b="1" lang="en" sz="1716">
                <a:solidFill>
                  <a:srgbClr val="000000"/>
                </a:solidFill>
                <a:latin typeface="Times New Roman"/>
                <a:ea typeface="Times New Roman"/>
                <a:cs typeface="Times New Roman"/>
                <a:sym typeface="Times New Roman"/>
              </a:rPr>
              <a:t>time parallel -j+0 --eta ‘cd {} &amp;&amp; galfit galfit.feedme &gt; output.dat &amp;&amp; cat fit.log &gt;&gt; ../allFits.log’ ::: */</a:t>
            </a:r>
            <a:endParaRPr b="1" sz="1716">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687"/>
              <a:t>t</a:t>
            </a:r>
            <a:r>
              <a:rPr lang="en" sz="1687"/>
              <a:t>ime records the time for the command to execute</a:t>
            </a:r>
            <a:endParaRPr sz="1687"/>
          </a:p>
          <a:p>
            <a:pPr indent="0" lvl="0" marL="0" rtl="0" algn="l">
              <a:spcBef>
                <a:spcPts val="1200"/>
              </a:spcBef>
              <a:spcAft>
                <a:spcPts val="0"/>
              </a:spcAft>
              <a:buNone/>
            </a:pPr>
            <a:r>
              <a:rPr lang="en" sz="1687"/>
              <a:t>-j+0 designates the jobs per core</a:t>
            </a:r>
            <a:endParaRPr sz="1687"/>
          </a:p>
          <a:p>
            <a:pPr indent="0" lvl="0" marL="0" rtl="0" algn="l">
              <a:spcBef>
                <a:spcPts val="1200"/>
              </a:spcBef>
              <a:spcAft>
                <a:spcPts val="0"/>
              </a:spcAft>
              <a:buNone/>
            </a:pPr>
            <a:r>
              <a:rPr lang="en" sz="1687"/>
              <a:t>--eta gives us system and core information</a:t>
            </a:r>
            <a:endParaRPr sz="1687"/>
          </a:p>
          <a:p>
            <a:pPr indent="0" lvl="0" marL="0" rtl="0" algn="l">
              <a:spcBef>
                <a:spcPts val="1200"/>
              </a:spcBef>
              <a:spcAft>
                <a:spcPts val="0"/>
              </a:spcAft>
              <a:buNone/>
            </a:pPr>
            <a:r>
              <a:rPr lang="en" sz="1687"/>
              <a:t>c</a:t>
            </a:r>
            <a:r>
              <a:rPr lang="en" sz="1687"/>
              <a:t>d navigates to the galaxy subdirectories</a:t>
            </a:r>
            <a:endParaRPr sz="1687"/>
          </a:p>
          <a:p>
            <a:pPr indent="0" lvl="0" marL="0" rtl="0" algn="l">
              <a:spcBef>
                <a:spcPts val="1200"/>
              </a:spcBef>
              <a:spcAft>
                <a:spcPts val="0"/>
              </a:spcAft>
              <a:buNone/>
            </a:pPr>
            <a:r>
              <a:rPr lang="en" sz="1579"/>
              <a:t>g</a:t>
            </a:r>
            <a:r>
              <a:rPr lang="en" sz="1579"/>
              <a:t>alfit galfit.feedme runs galfit on a single galaxy in a subdirectory with the galfit.feedme input parameters</a:t>
            </a:r>
            <a:endParaRPr sz="1579"/>
          </a:p>
          <a:p>
            <a:pPr indent="0" lvl="0" marL="0" rtl="0" algn="l">
              <a:spcBef>
                <a:spcPts val="1200"/>
              </a:spcBef>
              <a:spcAft>
                <a:spcPts val="0"/>
              </a:spcAft>
              <a:buNone/>
            </a:pPr>
            <a:r>
              <a:rPr lang="en" sz="1687"/>
              <a:t>output.dat sends the </a:t>
            </a:r>
            <a:r>
              <a:rPr lang="en" sz="1687"/>
              <a:t>process</a:t>
            </a:r>
            <a:r>
              <a:rPr lang="en" sz="1687"/>
              <a:t> information from the screen to output.dat</a:t>
            </a:r>
            <a:endParaRPr sz="1687"/>
          </a:p>
          <a:p>
            <a:pPr indent="0" lvl="0" marL="0" rtl="0" algn="l">
              <a:spcBef>
                <a:spcPts val="1200"/>
              </a:spcBef>
              <a:spcAft>
                <a:spcPts val="1200"/>
              </a:spcAft>
              <a:buNone/>
            </a:pPr>
            <a:r>
              <a:rPr lang="en" sz="1687"/>
              <a:t>c</a:t>
            </a:r>
            <a:r>
              <a:rPr lang="en" sz="1687"/>
              <a:t>at fit.log &gt;&gt; ../allFits.log appends the output data for each galaxy to the file allFits.log file in the parent directory.</a:t>
            </a:r>
            <a:endParaRPr sz="1687"/>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50" name="Google Shape;15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Running on 20 galaxies</a:t>
            </a:r>
            <a:endParaRPr b="1"/>
          </a:p>
          <a:p>
            <a:pPr indent="0" lvl="0" marL="0" rtl="0" algn="l">
              <a:spcBef>
                <a:spcPts val="1200"/>
              </a:spcBef>
              <a:spcAft>
                <a:spcPts val="0"/>
              </a:spcAft>
              <a:buNone/>
            </a:pPr>
            <a:r>
              <a:rPr b="1" lang="en"/>
              <a:t>      </a:t>
            </a:r>
            <a:endParaRPr b="1"/>
          </a:p>
          <a:p>
            <a:pPr indent="0" lvl="0" marL="0" rtl="0" algn="l">
              <a:spcBef>
                <a:spcPts val="1200"/>
              </a:spcBef>
              <a:spcAft>
                <a:spcPts val="0"/>
              </a:spcAft>
              <a:buNone/>
            </a:pPr>
            <a:r>
              <a:rPr b="1" lang="en"/>
              <a:t>	</a:t>
            </a:r>
            <a:endParaRPr b="1"/>
          </a:p>
          <a:p>
            <a:pPr indent="-342900" lvl="0" marL="457200" rtl="0" algn="l">
              <a:spcBef>
                <a:spcPts val="1200"/>
              </a:spcBef>
              <a:spcAft>
                <a:spcPts val="0"/>
              </a:spcAft>
              <a:buSzPts val="1800"/>
              <a:buChar char="-"/>
            </a:pPr>
            <a:r>
              <a:rPr b="1" lang="en"/>
              <a:t>Running on 900 galaxies	</a:t>
            </a:r>
            <a:endParaRPr b="1"/>
          </a:p>
        </p:txBody>
      </p:sp>
      <p:graphicFrame>
        <p:nvGraphicFramePr>
          <p:cNvPr id="151" name="Google Shape;151;p25"/>
          <p:cNvGraphicFramePr/>
          <p:nvPr/>
        </p:nvGraphicFramePr>
        <p:xfrm>
          <a:off x="952500" y="1635600"/>
          <a:ext cx="3000000" cy="3000000"/>
        </p:xfrm>
        <a:graphic>
          <a:graphicData uri="http://schemas.openxmlformats.org/drawingml/2006/table">
            <a:tbl>
              <a:tblPr>
                <a:noFill/>
                <a:tableStyleId>{0520A519-B3C9-4656-A30D-432E26948674}</a:tableStyleId>
              </a:tblPr>
              <a:tblGrid>
                <a:gridCol w="3619500"/>
                <a:gridCol w="3619500"/>
              </a:tblGrid>
              <a:tr h="381000">
                <a:tc>
                  <a:txBody>
                    <a:bodyPr/>
                    <a:lstStyle/>
                    <a:p>
                      <a:pPr indent="0" lvl="0" marL="0" rtl="0" algn="l">
                        <a:spcBef>
                          <a:spcPts val="0"/>
                        </a:spcBef>
                        <a:spcAft>
                          <a:spcPts val="0"/>
                        </a:spcAft>
                        <a:buNone/>
                      </a:pPr>
                      <a:r>
                        <a:rPr b="1" lang="en"/>
                        <a:t>Iterative</a:t>
                      </a:r>
                      <a:endParaRPr b="1"/>
                    </a:p>
                  </a:txBody>
                  <a:tcPr marT="91425" marB="91425" marR="91425" marL="91425"/>
                </a:tc>
                <a:tc>
                  <a:txBody>
                    <a:bodyPr/>
                    <a:lstStyle/>
                    <a:p>
                      <a:pPr indent="0" lvl="0" marL="0" rtl="0" algn="l">
                        <a:spcBef>
                          <a:spcPts val="0"/>
                        </a:spcBef>
                        <a:spcAft>
                          <a:spcPts val="0"/>
                        </a:spcAft>
                        <a:buNone/>
                      </a:pPr>
                      <a:r>
                        <a:rPr b="1" lang="en"/>
                        <a:t>GNU Parallel (20 Cores)</a:t>
                      </a:r>
                      <a:endParaRPr b="1"/>
                    </a:p>
                  </a:txBody>
                  <a:tcPr marT="91425" marB="91425" marR="91425" marL="91425"/>
                </a:tc>
              </a:tr>
              <a:tr h="381000">
                <a:tc>
                  <a:txBody>
                    <a:bodyPr/>
                    <a:lstStyle/>
                    <a:p>
                      <a:pPr indent="0" lvl="0" marL="0" rtl="0" algn="l">
                        <a:spcBef>
                          <a:spcPts val="0"/>
                        </a:spcBef>
                        <a:spcAft>
                          <a:spcPts val="0"/>
                        </a:spcAft>
                        <a:buNone/>
                      </a:pPr>
                      <a:r>
                        <a:rPr lang="en"/>
                        <a:t>10.964s</a:t>
                      </a:r>
                      <a:endParaRPr/>
                    </a:p>
                  </a:txBody>
                  <a:tcPr marT="91425" marB="91425" marR="91425" marL="91425"/>
                </a:tc>
                <a:tc>
                  <a:txBody>
                    <a:bodyPr/>
                    <a:lstStyle/>
                    <a:p>
                      <a:pPr indent="0" lvl="0" marL="0" rtl="0" algn="l">
                        <a:spcBef>
                          <a:spcPts val="0"/>
                        </a:spcBef>
                        <a:spcAft>
                          <a:spcPts val="0"/>
                        </a:spcAft>
                        <a:buNone/>
                      </a:pPr>
                      <a:r>
                        <a:rPr lang="en"/>
                        <a:t>1.861s</a:t>
                      </a:r>
                      <a:endParaRPr/>
                    </a:p>
                  </a:txBody>
                  <a:tcPr marT="91425" marB="91425" marR="91425" marL="91425"/>
                </a:tc>
              </a:tr>
            </a:tbl>
          </a:graphicData>
        </a:graphic>
      </p:graphicFrame>
      <p:graphicFrame>
        <p:nvGraphicFramePr>
          <p:cNvPr id="152" name="Google Shape;152;p25"/>
          <p:cNvGraphicFramePr/>
          <p:nvPr/>
        </p:nvGraphicFramePr>
        <p:xfrm>
          <a:off x="952500" y="3142400"/>
          <a:ext cx="3000000" cy="3000000"/>
        </p:xfrm>
        <a:graphic>
          <a:graphicData uri="http://schemas.openxmlformats.org/drawingml/2006/table">
            <a:tbl>
              <a:tblPr>
                <a:noFill/>
                <a:tableStyleId>{0520A519-B3C9-4656-A30D-432E26948674}</a:tableStyleId>
              </a:tblPr>
              <a:tblGrid>
                <a:gridCol w="3619500"/>
                <a:gridCol w="3619500"/>
              </a:tblGrid>
              <a:tr h="381000">
                <a:tc>
                  <a:txBody>
                    <a:bodyPr/>
                    <a:lstStyle/>
                    <a:p>
                      <a:pPr indent="0" lvl="0" marL="0" rtl="0" algn="l">
                        <a:spcBef>
                          <a:spcPts val="0"/>
                        </a:spcBef>
                        <a:spcAft>
                          <a:spcPts val="0"/>
                        </a:spcAft>
                        <a:buNone/>
                      </a:pPr>
                      <a:r>
                        <a:rPr b="1" lang="en"/>
                        <a:t>Iterative</a:t>
                      </a:r>
                      <a:endParaRPr b="1"/>
                    </a:p>
                  </a:txBody>
                  <a:tcPr marT="91425" marB="91425" marR="91425" marL="91425"/>
                </a:tc>
                <a:tc>
                  <a:txBody>
                    <a:bodyPr/>
                    <a:lstStyle/>
                    <a:p>
                      <a:pPr indent="0" lvl="0" marL="0" rtl="0" algn="l">
                        <a:spcBef>
                          <a:spcPts val="0"/>
                        </a:spcBef>
                        <a:spcAft>
                          <a:spcPts val="0"/>
                        </a:spcAft>
                        <a:buNone/>
                      </a:pPr>
                      <a:r>
                        <a:rPr b="1" lang="en"/>
                        <a:t>GNU Parallel (20 Cores)</a:t>
                      </a:r>
                      <a:endParaRPr b="1"/>
                    </a:p>
                  </a:txBody>
                  <a:tcPr marT="91425" marB="91425" marR="91425" marL="91425"/>
                </a:tc>
              </a:tr>
              <a:tr h="381000">
                <a:tc>
                  <a:txBody>
                    <a:bodyPr/>
                    <a:lstStyle/>
                    <a:p>
                      <a:pPr indent="0" lvl="0" marL="0" rtl="0" algn="l">
                        <a:spcBef>
                          <a:spcPts val="0"/>
                        </a:spcBef>
                        <a:spcAft>
                          <a:spcPts val="0"/>
                        </a:spcAft>
                        <a:buNone/>
                      </a:pPr>
                      <a:r>
                        <a:rPr lang="en"/>
                        <a:t>12m 11.348s</a:t>
                      </a:r>
                      <a:endParaRPr/>
                    </a:p>
                  </a:txBody>
                  <a:tcPr marT="91425" marB="91425" marR="91425" marL="91425"/>
                </a:tc>
                <a:tc>
                  <a:txBody>
                    <a:bodyPr/>
                    <a:lstStyle/>
                    <a:p>
                      <a:pPr indent="0" lvl="0" marL="0" rtl="0" algn="l">
                        <a:spcBef>
                          <a:spcPts val="0"/>
                        </a:spcBef>
                        <a:spcAft>
                          <a:spcPts val="0"/>
                        </a:spcAft>
                        <a:buNone/>
                      </a:pPr>
                      <a:r>
                        <a:rPr lang="en"/>
                        <a:t>0m 40.673s</a:t>
                      </a:r>
                      <a:endParaRPr/>
                    </a:p>
                  </a:txBody>
                  <a:tcPr marT="91425" marB="91425" marR="91425" marL="91425"/>
                </a:tc>
              </a:tr>
            </a:tbl>
          </a:graphicData>
        </a:graphic>
      </p:graphicFrame>
      <p:sp>
        <p:nvSpPr>
          <p:cNvPr id="153" name="Google Shape;153;p25"/>
          <p:cNvSpPr txBox="1"/>
          <p:nvPr/>
        </p:nvSpPr>
        <p:spPr>
          <a:xfrm>
            <a:off x="4028700" y="4168675"/>
            <a:ext cx="1086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Proxima Nova"/>
                <a:ea typeface="Proxima Nova"/>
                <a:cs typeface="Proxima Nova"/>
                <a:sym typeface="Proxima Nova"/>
              </a:rPr>
              <a:t>~18x speedup</a:t>
            </a:r>
            <a:endParaRPr b="1" sz="1800">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59" name="Google Shape;159;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The skills we learned to complete this project:</a:t>
            </a:r>
            <a:endParaRPr sz="2000"/>
          </a:p>
          <a:p>
            <a:pPr indent="-355600" lvl="0" marL="457200" rtl="0" algn="l">
              <a:spcBef>
                <a:spcPts val="1200"/>
              </a:spcBef>
              <a:spcAft>
                <a:spcPts val="0"/>
              </a:spcAft>
              <a:buSzPts val="2000"/>
              <a:buChar char="●"/>
            </a:pPr>
            <a:r>
              <a:rPr lang="en" sz="2000"/>
              <a:t>How to use GALFIT.</a:t>
            </a:r>
            <a:endParaRPr sz="2000"/>
          </a:p>
          <a:p>
            <a:pPr indent="-355600" lvl="0" marL="457200" rtl="0" algn="l">
              <a:spcBef>
                <a:spcPts val="0"/>
              </a:spcBef>
              <a:spcAft>
                <a:spcPts val="0"/>
              </a:spcAft>
              <a:buSzPts val="2000"/>
              <a:buChar char="●"/>
            </a:pPr>
            <a:r>
              <a:rPr lang="en" sz="2000"/>
              <a:t>Bash scripting.</a:t>
            </a:r>
            <a:endParaRPr sz="2000"/>
          </a:p>
          <a:p>
            <a:pPr indent="-355600" lvl="0" marL="457200" rtl="0" algn="l">
              <a:spcBef>
                <a:spcPts val="0"/>
              </a:spcBef>
              <a:spcAft>
                <a:spcPts val="0"/>
              </a:spcAft>
              <a:buSzPts val="2000"/>
              <a:buChar char="●"/>
            </a:pPr>
            <a:r>
              <a:rPr lang="en" sz="2000"/>
              <a:t>Implementing GNU Parallel into bash scripts.</a:t>
            </a:r>
            <a:endParaRPr sz="2000"/>
          </a:p>
          <a:p>
            <a:pPr indent="0" lvl="0" marL="457200" rtl="0" algn="l">
              <a:spcBef>
                <a:spcPts val="1200"/>
              </a:spcBef>
              <a:spcAft>
                <a:spcPts val="0"/>
              </a:spcAft>
              <a:buNone/>
            </a:pPr>
            <a:r>
              <a:t/>
            </a:r>
            <a:endParaRPr/>
          </a:p>
          <a:p>
            <a:pPr indent="0" lvl="0" marL="457200" rtl="0" algn="l">
              <a:spcBef>
                <a:spcPts val="1200"/>
              </a:spcBef>
              <a:spcAft>
                <a:spcPts val="1200"/>
              </a:spcAft>
              <a:buNone/>
            </a:pPr>
            <a:r>
              <a:rPr lang="en" sz="2000"/>
              <a:t>Overall, parallelizing this gathering of galactic data can help astronomers take big datasets of galaxies and output the information gathered into a collective file for future analysis. </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165" name="Google Shape;165;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Currently we have only ran GALFIT on 900 galaxies but we plan on running GALFIT on Dr. Finn’s entire dataset which is over 14,000 galaxies. </a:t>
            </a:r>
            <a:endParaRPr/>
          </a:p>
          <a:p>
            <a:pPr indent="-342900" lvl="0" marL="457200" rtl="0" algn="l">
              <a:spcBef>
                <a:spcPts val="0"/>
              </a:spcBef>
              <a:spcAft>
                <a:spcPts val="0"/>
              </a:spcAft>
              <a:buSzPts val="1800"/>
              <a:buChar char="●"/>
            </a:pPr>
            <a:r>
              <a:rPr lang="en"/>
              <a:t>Test galaxies using different types of fits and multiple fits at the same time.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In search of changing solutions we are going to parallelize the nested for loop to run galfit on one galaxy with different input parameters to see if the program gives different results.</a:t>
            </a:r>
            <a:endParaRPr/>
          </a:p>
          <a:p>
            <a:pPr indent="-330200" lvl="1" marL="1371600" rtl="0" algn="l">
              <a:spcBef>
                <a:spcPts val="0"/>
              </a:spcBef>
              <a:spcAft>
                <a:spcPts val="0"/>
              </a:spcAft>
              <a:buSzPts val="1600"/>
              <a:buChar char="○"/>
            </a:pPr>
            <a:r>
              <a:rPr lang="en" sz="1600"/>
              <a:t>This is to see if different starting points influence the result</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Any Questions?</a:t>
            </a:r>
            <a:endParaRPr/>
          </a:p>
        </p:txBody>
      </p:sp>
      <p:pic>
        <p:nvPicPr>
          <p:cNvPr id="171" name="Google Shape;171;p28"/>
          <p:cNvPicPr preferRelativeResize="0"/>
          <p:nvPr/>
        </p:nvPicPr>
        <p:blipFill>
          <a:blip r:embed="rId3">
            <a:alphaModFix/>
          </a:blip>
          <a:stretch>
            <a:fillRect/>
          </a:stretch>
        </p:blipFill>
        <p:spPr>
          <a:xfrm>
            <a:off x="1850625" y="1047788"/>
            <a:ext cx="5442750" cy="3047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77" name="Google Shape;177;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Dr.Finn and Kim Conger Presentation (</a:t>
            </a:r>
            <a:r>
              <a:rPr lang="en" u="sng">
                <a:solidFill>
                  <a:schemeClr val="hlink"/>
                </a:solidFill>
                <a:hlinkClick r:id="rId3"/>
              </a:rPr>
              <a:t>https://docs.google.com/presentation/d/1A_bfAHTupukvotYuPRSJx8sUBumDzCrwn0P_m3C8rc0/edit#slide=id.g1039cda764e_0_141</a:t>
            </a:r>
            <a:r>
              <a:rPr lang="en"/>
              <a:t>)</a:t>
            </a:r>
            <a:endParaRPr/>
          </a:p>
          <a:p>
            <a:pPr indent="-342900" lvl="0" marL="457200" rtl="0" algn="l">
              <a:spcBef>
                <a:spcPts val="0"/>
              </a:spcBef>
              <a:spcAft>
                <a:spcPts val="0"/>
              </a:spcAft>
              <a:buSzPts val="1800"/>
              <a:buChar char="-"/>
            </a:pPr>
            <a:r>
              <a:rPr lang="en" sz="1300" u="sng">
                <a:solidFill>
                  <a:schemeClr val="hlink"/>
                </a:solidFill>
                <a:latin typeface="Arial"/>
                <a:ea typeface="Arial"/>
                <a:cs typeface="Arial"/>
                <a:sym typeface="Arial"/>
                <a:hlinkClick r:id="rId4"/>
              </a:rPr>
              <a:t>https://ui.adsabs.harvard.edu/abs/2002AJ....124..266P/abstract</a:t>
            </a:r>
            <a:r>
              <a:rPr lang="en" sz="1300">
                <a:solidFill>
                  <a:srgbClr val="000000"/>
                </a:solidFill>
                <a:latin typeface="Arial"/>
                <a:ea typeface="Arial"/>
                <a:cs typeface="Arial"/>
                <a:sym typeface="Arial"/>
              </a:rPr>
              <a:t> (GALFIT Paper)</a:t>
            </a:r>
            <a:endParaRPr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sz="1300" u="sng">
                <a:solidFill>
                  <a:schemeClr val="hlink"/>
                </a:solidFill>
                <a:latin typeface="Arial"/>
                <a:ea typeface="Arial"/>
                <a:cs typeface="Arial"/>
                <a:sym typeface="Arial"/>
                <a:hlinkClick r:id="rId5"/>
              </a:rPr>
              <a:t>https://users.obs.carnegiescience.edu/peng/work/galfit/README.pdf</a:t>
            </a:r>
            <a:r>
              <a:rPr lang="en" sz="1300">
                <a:solidFill>
                  <a:srgbClr val="000000"/>
                </a:solidFill>
                <a:latin typeface="Arial"/>
                <a:ea typeface="Arial"/>
                <a:cs typeface="Arial"/>
                <a:sym typeface="Arial"/>
              </a:rPr>
              <a:t> (GALFIT User manual)</a:t>
            </a:r>
            <a:endParaRPr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sz="1300" u="sng">
                <a:solidFill>
                  <a:schemeClr val="hlink"/>
                </a:solidFill>
                <a:latin typeface="Arial"/>
                <a:ea typeface="Arial"/>
                <a:cs typeface="Arial"/>
                <a:sym typeface="Arial"/>
                <a:hlinkClick r:id="rId6"/>
              </a:rPr>
              <a:t>https://www.gnu.org/software/parallel/parallel_tutorial.html</a:t>
            </a:r>
            <a:r>
              <a:rPr lang="en" sz="1300">
                <a:solidFill>
                  <a:srgbClr val="000000"/>
                </a:solidFill>
                <a:latin typeface="Arial"/>
                <a:ea typeface="Arial"/>
                <a:cs typeface="Arial"/>
                <a:sym typeface="Arial"/>
              </a:rPr>
              <a:t> (GNU Parallel Tutorial)</a:t>
            </a:r>
            <a:endParaRPr sz="13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20"/>
              <a:t>Special Thanks to: </a:t>
            </a:r>
            <a:endParaRPr sz="2720"/>
          </a:p>
        </p:txBody>
      </p:sp>
      <p:sp>
        <p:nvSpPr>
          <p:cNvPr id="67" name="Google Shape;67;p14"/>
          <p:cNvSpPr txBox="1"/>
          <p:nvPr>
            <p:ph idx="1" type="body"/>
          </p:nvPr>
        </p:nvSpPr>
        <p:spPr>
          <a:xfrm>
            <a:off x="311700" y="673375"/>
            <a:ext cx="8520600" cy="39942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SzPts val="688"/>
              <a:buNone/>
            </a:pPr>
            <a:r>
              <a:t/>
            </a:r>
            <a:endParaRPr sz="1325"/>
          </a:p>
          <a:p>
            <a:pPr indent="0" lvl="0" marL="0" rtl="0" algn="ctr">
              <a:lnSpc>
                <a:spcPct val="80000"/>
              </a:lnSpc>
              <a:spcBef>
                <a:spcPts val="1200"/>
              </a:spcBef>
              <a:spcAft>
                <a:spcPts val="0"/>
              </a:spcAft>
              <a:buSzPts val="688"/>
              <a:buNone/>
            </a:pPr>
            <a:r>
              <a:rPr lang="en" sz="2378"/>
              <a:t>Dr. Rose Finn</a:t>
            </a:r>
            <a:endParaRPr sz="2378"/>
          </a:p>
          <a:p>
            <a:pPr indent="0" lvl="0" marL="0" rtl="0" algn="ctr">
              <a:lnSpc>
                <a:spcPct val="80000"/>
              </a:lnSpc>
              <a:spcBef>
                <a:spcPts val="1200"/>
              </a:spcBef>
              <a:spcAft>
                <a:spcPts val="0"/>
              </a:spcAft>
              <a:buSzPts val="688"/>
              <a:buNone/>
            </a:pPr>
            <a:r>
              <a:rPr lang="en" sz="1816"/>
              <a:t>Physics Department</a:t>
            </a:r>
            <a:endParaRPr sz="1816"/>
          </a:p>
          <a:p>
            <a:pPr indent="0" lvl="0" marL="0" rtl="0" algn="ctr">
              <a:lnSpc>
                <a:spcPct val="80000"/>
              </a:lnSpc>
              <a:spcBef>
                <a:spcPts val="1200"/>
              </a:spcBef>
              <a:spcAft>
                <a:spcPts val="0"/>
              </a:spcAft>
              <a:buSzPts val="688"/>
              <a:buNone/>
            </a:pPr>
            <a:r>
              <a:t/>
            </a:r>
            <a:endParaRPr sz="1816"/>
          </a:p>
          <a:p>
            <a:pPr indent="0" lvl="0" marL="0" rtl="0" algn="ctr">
              <a:lnSpc>
                <a:spcPct val="80000"/>
              </a:lnSpc>
              <a:spcBef>
                <a:spcPts val="1200"/>
              </a:spcBef>
              <a:spcAft>
                <a:spcPts val="0"/>
              </a:spcAft>
              <a:buSzPts val="688"/>
              <a:buNone/>
            </a:pPr>
            <a:r>
              <a:rPr lang="en" sz="2378"/>
              <a:t>Kimberly Conger</a:t>
            </a:r>
            <a:endParaRPr sz="2378"/>
          </a:p>
          <a:p>
            <a:pPr indent="0" lvl="0" marL="0" rtl="0" algn="ctr">
              <a:lnSpc>
                <a:spcPct val="80000"/>
              </a:lnSpc>
              <a:spcBef>
                <a:spcPts val="1200"/>
              </a:spcBef>
              <a:spcAft>
                <a:spcPts val="0"/>
              </a:spcAft>
              <a:buSzPts val="688"/>
              <a:buNone/>
            </a:pPr>
            <a:r>
              <a:rPr lang="en" sz="1816"/>
              <a:t>PhD Candidate at KU</a:t>
            </a:r>
            <a:endParaRPr sz="1816"/>
          </a:p>
          <a:p>
            <a:pPr indent="0" lvl="0" marL="0" rtl="0" algn="ctr">
              <a:lnSpc>
                <a:spcPct val="80000"/>
              </a:lnSpc>
              <a:spcBef>
                <a:spcPts val="1200"/>
              </a:spcBef>
              <a:spcAft>
                <a:spcPts val="0"/>
              </a:spcAft>
              <a:buSzPts val="688"/>
              <a:buNone/>
            </a:pPr>
            <a:r>
              <a:t/>
            </a:r>
            <a:endParaRPr sz="1816"/>
          </a:p>
          <a:p>
            <a:pPr indent="0" lvl="0" marL="0" rtl="0" algn="ctr">
              <a:lnSpc>
                <a:spcPct val="80000"/>
              </a:lnSpc>
              <a:spcBef>
                <a:spcPts val="1200"/>
              </a:spcBef>
              <a:spcAft>
                <a:spcPts val="0"/>
              </a:spcAft>
              <a:buSzPts val="688"/>
              <a:buNone/>
            </a:pPr>
            <a:r>
              <a:rPr lang="en" sz="2368"/>
              <a:t>Dr. James Teresco</a:t>
            </a:r>
            <a:endParaRPr sz="2368"/>
          </a:p>
          <a:p>
            <a:pPr indent="0" lvl="0" marL="0" rtl="0" algn="ctr">
              <a:lnSpc>
                <a:spcPct val="80000"/>
              </a:lnSpc>
              <a:spcBef>
                <a:spcPts val="1200"/>
              </a:spcBef>
              <a:spcAft>
                <a:spcPts val="0"/>
              </a:spcAft>
              <a:buSzPts val="688"/>
              <a:buNone/>
            </a:pPr>
            <a:r>
              <a:t/>
            </a:r>
            <a:endParaRPr sz="2368"/>
          </a:p>
          <a:p>
            <a:pPr indent="0" lvl="0" marL="0" rtl="0" algn="ctr">
              <a:lnSpc>
                <a:spcPct val="80000"/>
              </a:lnSpc>
              <a:spcBef>
                <a:spcPts val="1200"/>
              </a:spcBef>
              <a:spcAft>
                <a:spcPts val="1200"/>
              </a:spcAft>
              <a:buSzPts val="688"/>
              <a:buNone/>
            </a:pPr>
            <a:r>
              <a:rPr lang="en" sz="2368"/>
              <a:t>ITS for letting us use their server</a:t>
            </a:r>
            <a:endParaRPr sz="2378"/>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GalFIT?</a:t>
            </a:r>
            <a:endParaRPr/>
          </a:p>
        </p:txBody>
      </p:sp>
      <p:sp>
        <p:nvSpPr>
          <p:cNvPr id="73" name="Google Shape;73;p15"/>
          <p:cNvSpPr txBox="1"/>
          <p:nvPr>
            <p:ph idx="1" type="body"/>
          </p:nvPr>
        </p:nvSpPr>
        <p:spPr>
          <a:xfrm>
            <a:off x="311700" y="1017725"/>
            <a:ext cx="8520600" cy="3416400"/>
          </a:xfrm>
          <a:prstGeom prst="rect">
            <a:avLst/>
          </a:prstGeom>
        </p:spPr>
        <p:txBody>
          <a:bodyPr anchorCtr="0" anchor="t" bIns="91425" lIns="91425" spcFirstLastPara="1" rIns="91425" wrap="square" tIns="91425">
            <a:normAutofit lnSpcReduction="10000"/>
          </a:bodyPr>
          <a:lstStyle/>
          <a:p>
            <a:pPr indent="-349250" lvl="0" marL="457200" rtl="0" algn="l">
              <a:spcBef>
                <a:spcPts val="0"/>
              </a:spcBef>
              <a:spcAft>
                <a:spcPts val="0"/>
              </a:spcAft>
              <a:buSzPts val="1900"/>
              <a:buChar char="-"/>
            </a:pPr>
            <a:r>
              <a:rPr lang="en" sz="1900"/>
              <a:t>GalFIT or Galaxy Fitting is an algorithm developed first in 2002 and published in a peer reviewed astronomical journal</a:t>
            </a:r>
            <a:endParaRPr sz="1900"/>
          </a:p>
          <a:p>
            <a:pPr indent="-349250" lvl="0" marL="457200" rtl="0" algn="l">
              <a:spcBef>
                <a:spcPts val="0"/>
              </a:spcBef>
              <a:spcAft>
                <a:spcPts val="0"/>
              </a:spcAft>
              <a:buSzPts val="1900"/>
              <a:buChar char="-"/>
            </a:pPr>
            <a:r>
              <a:rPr lang="en" sz="1900"/>
              <a:t>The algorithm is based upon the light profile of different galaxies, and classifies them in </a:t>
            </a:r>
            <a:r>
              <a:rPr lang="en" sz="1900"/>
              <a:t>accordance</a:t>
            </a:r>
            <a:r>
              <a:rPr lang="en" sz="1900"/>
              <a:t> to that.</a:t>
            </a:r>
            <a:endParaRPr sz="1900"/>
          </a:p>
          <a:p>
            <a:pPr indent="-349250" lvl="0" marL="457200" rtl="0" algn="l">
              <a:spcBef>
                <a:spcPts val="0"/>
              </a:spcBef>
              <a:spcAft>
                <a:spcPts val="0"/>
              </a:spcAft>
              <a:buSzPts val="1900"/>
              <a:buChar char="-"/>
            </a:pPr>
            <a:r>
              <a:rPr lang="en" sz="1900"/>
              <a:t>4 categories of Galaxies: Spiral Galaxies, Lenticular Galaxies, Elliptical Galaxies and Irregular Galaxies</a:t>
            </a:r>
            <a:endParaRPr sz="1900"/>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74" name="Google Shape;74;p15"/>
          <p:cNvPicPr preferRelativeResize="0"/>
          <p:nvPr/>
        </p:nvPicPr>
        <p:blipFill rotWithShape="1">
          <a:blip r:embed="rId3">
            <a:alphaModFix/>
          </a:blip>
          <a:srcRect b="0" l="0" r="0" t="0"/>
          <a:stretch/>
        </p:blipFill>
        <p:spPr>
          <a:xfrm>
            <a:off x="311700" y="3011725"/>
            <a:ext cx="1939026" cy="1557150"/>
          </a:xfrm>
          <a:prstGeom prst="rect">
            <a:avLst/>
          </a:prstGeom>
          <a:noFill/>
          <a:ln>
            <a:noFill/>
          </a:ln>
        </p:spPr>
      </p:pic>
      <p:pic>
        <p:nvPicPr>
          <p:cNvPr id="75" name="Google Shape;75;p15"/>
          <p:cNvPicPr preferRelativeResize="0"/>
          <p:nvPr/>
        </p:nvPicPr>
        <p:blipFill rotWithShape="1">
          <a:blip r:embed="rId4">
            <a:alphaModFix/>
          </a:blip>
          <a:srcRect b="0" l="0" r="0" t="0"/>
          <a:stretch/>
        </p:blipFill>
        <p:spPr>
          <a:xfrm>
            <a:off x="2403149" y="3011726"/>
            <a:ext cx="2019037" cy="1557149"/>
          </a:xfrm>
          <a:prstGeom prst="rect">
            <a:avLst/>
          </a:prstGeom>
          <a:noFill/>
          <a:ln>
            <a:noFill/>
          </a:ln>
        </p:spPr>
      </p:pic>
      <p:pic>
        <p:nvPicPr>
          <p:cNvPr id="76" name="Google Shape;76;p15"/>
          <p:cNvPicPr preferRelativeResize="0"/>
          <p:nvPr/>
        </p:nvPicPr>
        <p:blipFill rotWithShape="1">
          <a:blip r:embed="rId5">
            <a:alphaModFix/>
          </a:blip>
          <a:srcRect b="0" l="0" r="0" t="0"/>
          <a:stretch/>
        </p:blipFill>
        <p:spPr>
          <a:xfrm>
            <a:off x="4574599" y="3011727"/>
            <a:ext cx="1414421" cy="1557149"/>
          </a:xfrm>
          <a:prstGeom prst="rect">
            <a:avLst/>
          </a:prstGeom>
          <a:noFill/>
          <a:ln>
            <a:noFill/>
          </a:ln>
        </p:spPr>
      </p:pic>
      <p:pic>
        <p:nvPicPr>
          <p:cNvPr id="77" name="Google Shape;77;p15"/>
          <p:cNvPicPr preferRelativeResize="0"/>
          <p:nvPr/>
        </p:nvPicPr>
        <p:blipFill rotWithShape="1">
          <a:blip r:embed="rId6">
            <a:alphaModFix/>
          </a:blip>
          <a:srcRect b="0" l="0" r="0" t="0"/>
          <a:stretch/>
        </p:blipFill>
        <p:spPr>
          <a:xfrm>
            <a:off x="6141450" y="3011725"/>
            <a:ext cx="2078766" cy="15571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does GalFIT work?</a:t>
            </a:r>
            <a:endParaRPr/>
          </a:p>
        </p:txBody>
      </p:sp>
      <p:sp>
        <p:nvSpPr>
          <p:cNvPr id="83" name="Google Shape;83;p16"/>
          <p:cNvSpPr txBox="1"/>
          <p:nvPr>
            <p:ph idx="1" type="body"/>
          </p:nvPr>
        </p:nvSpPr>
        <p:spPr>
          <a:xfrm>
            <a:off x="313200" y="9375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GalFIT uses Sersic Profile to classify </a:t>
            </a:r>
            <a:endParaRPr/>
          </a:p>
          <a:p>
            <a:pPr indent="0" lvl="0" marL="457200" rtl="0" algn="l">
              <a:spcBef>
                <a:spcPts val="1200"/>
              </a:spcBef>
              <a:spcAft>
                <a:spcPts val="0"/>
              </a:spcAft>
              <a:buNone/>
            </a:pPr>
            <a:r>
              <a:rPr lang="en"/>
              <a:t>different types of galaxies.</a:t>
            </a:r>
            <a:endParaRPr/>
          </a:p>
          <a:p>
            <a:pPr indent="-342900" lvl="0" marL="457200" rtl="0" algn="l">
              <a:spcBef>
                <a:spcPts val="1200"/>
              </a:spcBef>
              <a:spcAft>
                <a:spcPts val="0"/>
              </a:spcAft>
              <a:buSzPts val="1800"/>
              <a:buChar char="-"/>
            </a:pPr>
            <a:r>
              <a:rPr lang="en"/>
              <a:t>Uses Levenberg-Marquadt Algorithm to </a:t>
            </a:r>
            <a:endParaRPr/>
          </a:p>
          <a:p>
            <a:pPr indent="0" lvl="0" marL="457200" rtl="0" algn="l">
              <a:spcBef>
                <a:spcPts val="1200"/>
              </a:spcBef>
              <a:spcAft>
                <a:spcPts val="1200"/>
              </a:spcAft>
              <a:buNone/>
            </a:pPr>
            <a:r>
              <a:rPr lang="en"/>
              <a:t>find local minimum of the galaxy model fit.</a:t>
            </a:r>
            <a:endParaRPr/>
          </a:p>
        </p:txBody>
      </p:sp>
      <p:pic>
        <p:nvPicPr>
          <p:cNvPr id="84" name="Google Shape;84;p16"/>
          <p:cNvPicPr preferRelativeResize="0"/>
          <p:nvPr/>
        </p:nvPicPr>
        <p:blipFill>
          <a:blip r:embed="rId3">
            <a:alphaModFix/>
          </a:blip>
          <a:stretch>
            <a:fillRect/>
          </a:stretch>
        </p:blipFill>
        <p:spPr>
          <a:xfrm>
            <a:off x="5179425" y="0"/>
            <a:ext cx="3898524" cy="4267851"/>
          </a:xfrm>
          <a:prstGeom prst="rect">
            <a:avLst/>
          </a:prstGeom>
          <a:noFill/>
          <a:ln>
            <a:noFill/>
          </a:ln>
        </p:spPr>
      </p:pic>
      <p:pic>
        <p:nvPicPr>
          <p:cNvPr id="85" name="Google Shape;85;p16"/>
          <p:cNvPicPr preferRelativeResize="0"/>
          <p:nvPr/>
        </p:nvPicPr>
        <p:blipFill>
          <a:blip r:embed="rId4">
            <a:alphaModFix/>
          </a:blip>
          <a:stretch>
            <a:fillRect/>
          </a:stretch>
        </p:blipFill>
        <p:spPr>
          <a:xfrm>
            <a:off x="0" y="2831525"/>
            <a:ext cx="1737360" cy="1737360"/>
          </a:xfrm>
          <a:prstGeom prst="rect">
            <a:avLst/>
          </a:prstGeom>
          <a:noFill/>
          <a:ln>
            <a:noFill/>
          </a:ln>
        </p:spPr>
      </p:pic>
      <p:pic>
        <p:nvPicPr>
          <p:cNvPr id="86" name="Google Shape;86;p16"/>
          <p:cNvPicPr preferRelativeResize="0"/>
          <p:nvPr/>
        </p:nvPicPr>
        <p:blipFill>
          <a:blip r:embed="rId5">
            <a:alphaModFix/>
          </a:blip>
          <a:stretch>
            <a:fillRect/>
          </a:stretch>
        </p:blipFill>
        <p:spPr>
          <a:xfrm>
            <a:off x="1811838" y="2831524"/>
            <a:ext cx="1737360" cy="1737360"/>
          </a:xfrm>
          <a:prstGeom prst="rect">
            <a:avLst/>
          </a:prstGeom>
          <a:noFill/>
          <a:ln>
            <a:noFill/>
          </a:ln>
        </p:spPr>
      </p:pic>
      <p:pic>
        <p:nvPicPr>
          <p:cNvPr id="87" name="Google Shape;87;p16"/>
          <p:cNvPicPr preferRelativeResize="0"/>
          <p:nvPr/>
        </p:nvPicPr>
        <p:blipFill>
          <a:blip r:embed="rId6">
            <a:alphaModFix/>
          </a:blip>
          <a:stretch>
            <a:fillRect/>
          </a:stretch>
        </p:blipFill>
        <p:spPr>
          <a:xfrm>
            <a:off x="3549200" y="2831525"/>
            <a:ext cx="1737360" cy="1737360"/>
          </a:xfrm>
          <a:prstGeom prst="rect">
            <a:avLst/>
          </a:prstGeom>
          <a:noFill/>
          <a:ln>
            <a:noFill/>
          </a:ln>
        </p:spPr>
      </p:pic>
      <p:sp>
        <p:nvSpPr>
          <p:cNvPr id="88" name="Google Shape;88;p16"/>
          <p:cNvSpPr txBox="1"/>
          <p:nvPr/>
        </p:nvSpPr>
        <p:spPr>
          <a:xfrm>
            <a:off x="401850" y="4568875"/>
            <a:ext cx="110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Input Image</a:t>
            </a:r>
            <a:endParaRPr>
              <a:latin typeface="Proxima Nova"/>
              <a:ea typeface="Proxima Nova"/>
              <a:cs typeface="Proxima Nova"/>
              <a:sym typeface="Proxima Nova"/>
            </a:endParaRPr>
          </a:p>
        </p:txBody>
      </p:sp>
      <p:sp>
        <p:nvSpPr>
          <p:cNvPr id="89" name="Google Shape;89;p16"/>
          <p:cNvSpPr txBox="1"/>
          <p:nvPr/>
        </p:nvSpPr>
        <p:spPr>
          <a:xfrm>
            <a:off x="2459400" y="4568875"/>
            <a:ext cx="73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Model</a:t>
            </a:r>
            <a:endParaRPr>
              <a:latin typeface="Proxima Nova"/>
              <a:ea typeface="Proxima Nova"/>
              <a:cs typeface="Proxima Nova"/>
              <a:sym typeface="Proxima Nova"/>
            </a:endParaRPr>
          </a:p>
        </p:txBody>
      </p:sp>
      <p:sp>
        <p:nvSpPr>
          <p:cNvPr id="90" name="Google Shape;90;p16"/>
          <p:cNvSpPr txBox="1"/>
          <p:nvPr/>
        </p:nvSpPr>
        <p:spPr>
          <a:xfrm>
            <a:off x="4147050" y="4568875"/>
            <a:ext cx="85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Residual</a:t>
            </a:r>
            <a:endParaRPr>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Running GalFIT</a:t>
            </a:r>
            <a:endParaRPr/>
          </a:p>
        </p:txBody>
      </p:sp>
      <p:sp>
        <p:nvSpPr>
          <p:cNvPr id="96" name="Google Shape;96;p17"/>
          <p:cNvSpPr txBox="1"/>
          <p:nvPr>
            <p:ph idx="1" type="body"/>
          </p:nvPr>
        </p:nvSpPr>
        <p:spPr>
          <a:xfrm>
            <a:off x="311700" y="101772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None/>
            </a:pPr>
            <a:r>
              <a:rPr b="1" lang="en" sz="6507"/>
              <a:t>Input Parameters:</a:t>
            </a:r>
            <a:endParaRPr b="1" sz="6507"/>
          </a:p>
          <a:p>
            <a:pPr indent="-327147" lvl="0" marL="457200" rtl="0" algn="l">
              <a:lnSpc>
                <a:spcPct val="115000"/>
              </a:lnSpc>
              <a:spcBef>
                <a:spcPts val="1200"/>
              </a:spcBef>
              <a:spcAft>
                <a:spcPts val="0"/>
              </a:spcAft>
              <a:buSzPct val="100000"/>
              <a:buAutoNum type="arabicPeriod"/>
            </a:pPr>
            <a:r>
              <a:rPr lang="en" sz="6207"/>
              <a:t>Input File (Includes further required arguments)</a:t>
            </a:r>
            <a:endParaRPr sz="6207"/>
          </a:p>
          <a:p>
            <a:pPr indent="-327147" lvl="0" marL="457200" rtl="0" algn="l">
              <a:lnSpc>
                <a:spcPct val="115000"/>
              </a:lnSpc>
              <a:spcBef>
                <a:spcPts val="0"/>
              </a:spcBef>
              <a:spcAft>
                <a:spcPts val="0"/>
              </a:spcAft>
              <a:buSzPct val="100000"/>
              <a:buAutoNum type="arabicPeriod"/>
            </a:pPr>
            <a:r>
              <a:rPr lang="en" sz="6207"/>
              <a:t>Image</a:t>
            </a:r>
            <a:endParaRPr sz="6207"/>
          </a:p>
          <a:p>
            <a:pPr indent="-327147" lvl="0" marL="457200" rtl="0" algn="l">
              <a:lnSpc>
                <a:spcPct val="115000"/>
              </a:lnSpc>
              <a:spcBef>
                <a:spcPts val="0"/>
              </a:spcBef>
              <a:spcAft>
                <a:spcPts val="0"/>
              </a:spcAft>
              <a:buSzPct val="100000"/>
              <a:buAutoNum type="arabicPeriod"/>
            </a:pPr>
            <a:r>
              <a:rPr lang="en" sz="6207"/>
              <a:t>Noise image </a:t>
            </a:r>
            <a:endParaRPr sz="6207"/>
          </a:p>
          <a:p>
            <a:pPr indent="-327147" lvl="0" marL="457200" rtl="0" algn="l">
              <a:lnSpc>
                <a:spcPct val="115000"/>
              </a:lnSpc>
              <a:spcBef>
                <a:spcPts val="0"/>
              </a:spcBef>
              <a:spcAft>
                <a:spcPts val="0"/>
              </a:spcAft>
              <a:buSzPct val="100000"/>
              <a:buAutoNum type="arabicPeriod"/>
            </a:pPr>
            <a:r>
              <a:rPr lang="en" sz="6207"/>
              <a:t>PSF (Point Spread Function)</a:t>
            </a:r>
            <a:endParaRPr sz="6207"/>
          </a:p>
          <a:p>
            <a:pPr indent="-327147" lvl="0" marL="457200" rtl="0" algn="l">
              <a:lnSpc>
                <a:spcPct val="115000"/>
              </a:lnSpc>
              <a:spcBef>
                <a:spcPts val="0"/>
              </a:spcBef>
              <a:spcAft>
                <a:spcPts val="0"/>
              </a:spcAft>
              <a:buSzPct val="100000"/>
              <a:buAutoNum type="arabicPeriod"/>
            </a:pPr>
            <a:r>
              <a:rPr lang="en" sz="6207"/>
              <a:t>Mask Image (to block out the objects that we don’t want to fit)</a:t>
            </a:r>
            <a:endParaRPr sz="6207"/>
          </a:p>
          <a:p>
            <a:pPr indent="0" lvl="0" marL="0" rtl="0" algn="l">
              <a:lnSpc>
                <a:spcPct val="100000"/>
              </a:lnSpc>
              <a:spcBef>
                <a:spcPts val="1200"/>
              </a:spcBef>
              <a:spcAft>
                <a:spcPts val="0"/>
              </a:spcAft>
              <a:buNone/>
            </a:pPr>
            <a:r>
              <a:t/>
            </a:r>
            <a:endParaRPr b="1" sz="6207"/>
          </a:p>
          <a:p>
            <a:pPr indent="0" lvl="0" marL="0" rtl="0" algn="l">
              <a:lnSpc>
                <a:spcPct val="100000"/>
              </a:lnSpc>
              <a:spcBef>
                <a:spcPts val="1200"/>
              </a:spcBef>
              <a:spcAft>
                <a:spcPts val="0"/>
              </a:spcAft>
              <a:buNone/>
            </a:pPr>
            <a:r>
              <a:rPr b="1" lang="en" sz="6207"/>
              <a:t>Input File:</a:t>
            </a:r>
            <a:endParaRPr b="1" sz="6207"/>
          </a:p>
          <a:p>
            <a:pPr indent="0" lvl="0" marL="0" rtl="0" algn="l">
              <a:lnSpc>
                <a:spcPct val="115000"/>
              </a:lnSpc>
              <a:spcBef>
                <a:spcPts val="1200"/>
              </a:spcBef>
              <a:spcAft>
                <a:spcPts val="0"/>
              </a:spcAft>
              <a:buNone/>
            </a:pPr>
            <a:r>
              <a:rPr lang="en" sz="6200"/>
              <a:t>n:  concentration of the light profile (steepness) - what the light profile looks like vs radius</a:t>
            </a:r>
            <a:endParaRPr sz="6200"/>
          </a:p>
          <a:p>
            <a:pPr indent="0" lvl="0" marL="0" rtl="0" algn="l">
              <a:lnSpc>
                <a:spcPct val="115000"/>
              </a:lnSpc>
              <a:spcBef>
                <a:spcPts val="0"/>
              </a:spcBef>
              <a:spcAft>
                <a:spcPts val="0"/>
              </a:spcAft>
              <a:buNone/>
            </a:pPr>
            <a:r>
              <a:rPr lang="en" sz="6200"/>
              <a:t>RE: radius that encloses half the light</a:t>
            </a:r>
            <a:endParaRPr sz="6200"/>
          </a:p>
          <a:p>
            <a:pPr indent="0" lvl="0" marL="0" rtl="0" algn="l">
              <a:lnSpc>
                <a:spcPct val="115000"/>
              </a:lnSpc>
              <a:spcBef>
                <a:spcPts val="0"/>
              </a:spcBef>
              <a:spcAft>
                <a:spcPts val="0"/>
              </a:spcAft>
              <a:buNone/>
            </a:pPr>
            <a:r>
              <a:rPr lang="en" sz="6207"/>
              <a:t>B/A: Ratio of the semi minor axis to the semi major axis of the ellipse</a:t>
            </a:r>
            <a:endParaRPr sz="6207"/>
          </a:p>
          <a:p>
            <a:pPr indent="0" lvl="0" marL="0" rtl="0" algn="l">
              <a:lnSpc>
                <a:spcPct val="115000"/>
              </a:lnSpc>
              <a:spcBef>
                <a:spcPts val="0"/>
              </a:spcBef>
              <a:spcAft>
                <a:spcPts val="0"/>
              </a:spcAft>
              <a:buNone/>
            </a:pPr>
            <a:r>
              <a:rPr lang="en" sz="6207"/>
              <a:t>PA: Position angle of the ellipse</a:t>
            </a:r>
            <a:endParaRPr sz="6207"/>
          </a:p>
          <a:p>
            <a:pPr indent="0" lvl="0" marL="0" rtl="0" algn="l">
              <a:lnSpc>
                <a:spcPct val="115000"/>
              </a:lnSpc>
              <a:spcBef>
                <a:spcPts val="0"/>
              </a:spcBef>
              <a:spcAft>
                <a:spcPts val="0"/>
              </a:spcAft>
              <a:buNone/>
            </a:pPr>
            <a:r>
              <a:rPr lang="en" sz="6207"/>
              <a:t>(xc, yc): Center x and y coordinate</a:t>
            </a:r>
            <a:endParaRPr sz="6207"/>
          </a:p>
          <a:p>
            <a:pPr indent="0" lvl="0" marL="0" rtl="0" algn="l">
              <a:lnSpc>
                <a:spcPct val="115000"/>
              </a:lnSpc>
              <a:spcBef>
                <a:spcPts val="0"/>
              </a:spcBef>
              <a:spcAft>
                <a:spcPts val="0"/>
              </a:spcAft>
              <a:buNone/>
            </a:pPr>
            <a:r>
              <a:rPr lang="en" sz="6207"/>
              <a:t>(magnitude): brightness in weird astronomy units (log scale rather than linear)</a:t>
            </a:r>
            <a:endParaRPr sz="6207"/>
          </a:p>
          <a:p>
            <a:pPr indent="0" lvl="0" marL="457200" rtl="0" algn="l">
              <a:spcBef>
                <a:spcPts val="0"/>
              </a:spcBef>
              <a:spcAft>
                <a:spcPts val="0"/>
              </a:spcAft>
              <a:buNone/>
            </a:pPr>
            <a:r>
              <a:t/>
            </a:r>
            <a:endParaRPr b="1" sz="14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Plans:</a:t>
            </a:r>
            <a:endParaRPr/>
          </a:p>
        </p:txBody>
      </p:sp>
      <p:sp>
        <p:nvSpPr>
          <p:cNvPr id="102" name="Google Shape;10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t>Plan 1:</a:t>
            </a:r>
            <a:endParaRPr b="1" sz="2000"/>
          </a:p>
          <a:p>
            <a:pPr indent="-355600" lvl="0" marL="457200" rtl="0" algn="l">
              <a:spcBef>
                <a:spcPts val="1200"/>
              </a:spcBef>
              <a:spcAft>
                <a:spcPts val="0"/>
              </a:spcAft>
              <a:buSzPts val="2000"/>
              <a:buChar char="-"/>
            </a:pPr>
            <a:r>
              <a:rPr lang="en" sz="2000"/>
              <a:t>Get to the source code </a:t>
            </a:r>
            <a:endParaRPr sz="2000"/>
          </a:p>
          <a:p>
            <a:pPr indent="-355600" lvl="0" marL="457200" rtl="0" algn="l">
              <a:spcBef>
                <a:spcPts val="0"/>
              </a:spcBef>
              <a:spcAft>
                <a:spcPts val="0"/>
              </a:spcAft>
              <a:buSzPts val="2000"/>
              <a:buChar char="-"/>
            </a:pPr>
            <a:r>
              <a:rPr lang="en" sz="2000"/>
              <a:t>Introduce Pthreads to the algorithm</a:t>
            </a:r>
            <a:endParaRPr sz="2000"/>
          </a:p>
          <a:p>
            <a:pPr indent="-355600" lvl="0" marL="457200" rtl="0" algn="l">
              <a:spcBef>
                <a:spcPts val="0"/>
              </a:spcBef>
              <a:spcAft>
                <a:spcPts val="0"/>
              </a:spcAft>
              <a:buSzPts val="2000"/>
              <a:buChar char="-"/>
            </a:pPr>
            <a:r>
              <a:rPr lang="en" sz="2000"/>
              <a:t>Divide the work on the threads using bag of tasks</a:t>
            </a:r>
            <a:endParaRPr sz="2000"/>
          </a:p>
          <a:p>
            <a:pPr indent="0" lvl="0" marL="0" rtl="0" algn="l">
              <a:spcBef>
                <a:spcPts val="1200"/>
              </a:spcBef>
              <a:spcAft>
                <a:spcPts val="0"/>
              </a:spcAft>
              <a:buNone/>
            </a:pPr>
            <a:r>
              <a:rPr b="1" lang="en" sz="2000"/>
              <a:t>Plan 2:</a:t>
            </a:r>
            <a:endParaRPr b="1" sz="2000"/>
          </a:p>
          <a:p>
            <a:pPr indent="-355600" lvl="0" marL="457200" rtl="0" algn="l">
              <a:spcBef>
                <a:spcPts val="1200"/>
              </a:spcBef>
              <a:spcAft>
                <a:spcPts val="0"/>
              </a:spcAft>
              <a:buSzPts val="2000"/>
              <a:buChar char="-"/>
            </a:pPr>
            <a:r>
              <a:rPr lang="en" sz="2000"/>
              <a:t>Introduce</a:t>
            </a:r>
            <a:r>
              <a:rPr lang="en" sz="2000"/>
              <a:t> parallelism externally</a:t>
            </a:r>
            <a:endParaRPr sz="2000"/>
          </a:p>
          <a:p>
            <a:pPr indent="-355600" lvl="0" marL="457200" rtl="0" algn="l">
              <a:spcBef>
                <a:spcPts val="0"/>
              </a:spcBef>
              <a:spcAft>
                <a:spcPts val="0"/>
              </a:spcAft>
              <a:buSzPts val="2000"/>
              <a:buChar char="-"/>
            </a:pPr>
            <a:r>
              <a:rPr lang="en" sz="2000"/>
              <a:t>Call the algorithm on different pthreads in a different program altogether</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Faced with a roadblock</a:t>
            </a:r>
            <a:endParaRPr/>
          </a:p>
        </p:txBody>
      </p:sp>
      <p:sp>
        <p:nvSpPr>
          <p:cNvPr id="108" name="Google Shape;108;p19"/>
          <p:cNvSpPr txBox="1"/>
          <p:nvPr>
            <p:ph idx="1" type="body"/>
          </p:nvPr>
        </p:nvSpPr>
        <p:spPr>
          <a:xfrm>
            <a:off x="311700" y="1152475"/>
            <a:ext cx="3823500" cy="3668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We don’t have access to the source code, and GALFIT won’t run on Noreaster. If we don’t have access to the source code, then we only have access to an executable file. What should we do and where can we run GALFIT?</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When the journey looks like its about to come to an early end there is only one thing to do.</a:t>
            </a:r>
            <a:endParaRPr/>
          </a:p>
        </p:txBody>
      </p:sp>
      <p:pic>
        <p:nvPicPr>
          <p:cNvPr id="109" name="Google Shape;109;p19"/>
          <p:cNvPicPr preferRelativeResize="0"/>
          <p:nvPr/>
        </p:nvPicPr>
        <p:blipFill>
          <a:blip r:embed="rId3">
            <a:alphaModFix/>
          </a:blip>
          <a:stretch>
            <a:fillRect/>
          </a:stretch>
        </p:blipFill>
        <p:spPr>
          <a:xfrm>
            <a:off x="4135207" y="1152475"/>
            <a:ext cx="4697194" cy="3125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Email the creator of GALFIT (ask someone smarter than us)</a:t>
            </a:r>
            <a:endParaRPr/>
          </a:p>
        </p:txBody>
      </p:sp>
      <p:pic>
        <p:nvPicPr>
          <p:cNvPr id="115" name="Google Shape;115;p20"/>
          <p:cNvPicPr preferRelativeResize="0"/>
          <p:nvPr/>
        </p:nvPicPr>
        <p:blipFill>
          <a:blip r:embed="rId3">
            <a:alphaModFix/>
          </a:blip>
          <a:stretch>
            <a:fillRect/>
          </a:stretch>
        </p:blipFill>
        <p:spPr>
          <a:xfrm>
            <a:off x="1" y="1152475"/>
            <a:ext cx="9144000" cy="188090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creator of GALFIT replied!!!</a:t>
            </a:r>
            <a:endParaRPr/>
          </a:p>
        </p:txBody>
      </p:sp>
      <p:sp>
        <p:nvSpPr>
          <p:cNvPr id="121" name="Google Shape;12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2" name="Google Shape;122;p21"/>
          <p:cNvPicPr preferRelativeResize="0"/>
          <p:nvPr/>
        </p:nvPicPr>
        <p:blipFill>
          <a:blip r:embed="rId3">
            <a:alphaModFix/>
          </a:blip>
          <a:stretch>
            <a:fillRect/>
          </a:stretch>
        </p:blipFill>
        <p:spPr>
          <a:xfrm>
            <a:off x="0" y="1017730"/>
            <a:ext cx="9143999" cy="343859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